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ppt" ContentType="application/vnd.ms-powerpoint"/>
  <Default Extension="docx" ContentType="application/vnd.openxmlformats-officedocument.wordprocessingml.document"/>
  <Default Extension="vml" ContentType="application/vnd.openxmlformats-officedocument.vmlDrawing"/>
  <Default Extension="doc" ContentType="application/msword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70" r:id="rId6"/>
    <p:sldId id="262" r:id="rId7"/>
    <p:sldId id="264" r:id="rId8"/>
    <p:sldId id="266" r:id="rId9"/>
    <p:sldId id="268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6" d="100"/>
          <a:sy n="46" d="100"/>
        </p:scale>
        <p:origin x="-1310" y="-91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3" Type="http://schemas.openxmlformats.org/officeDocument/2006/relationships/image" Target="../media/image5.wmf"/><Relationship Id="rId7" Type="http://schemas.openxmlformats.org/officeDocument/2006/relationships/image" Target="../media/image9.wmf"/><Relationship Id="rId2" Type="http://schemas.openxmlformats.org/officeDocument/2006/relationships/image" Target="../media/image4.wmf"/><Relationship Id="rId1" Type="http://schemas.openxmlformats.org/officeDocument/2006/relationships/image" Target="../media/image3.wmf"/><Relationship Id="rId6" Type="http://schemas.openxmlformats.org/officeDocument/2006/relationships/image" Target="../media/image8.wmf"/><Relationship Id="rId5" Type="http://schemas.openxmlformats.org/officeDocument/2006/relationships/image" Target="../media/image7.wmf"/><Relationship Id="rId10" Type="http://schemas.openxmlformats.org/officeDocument/2006/relationships/image" Target="../media/image12.wmf"/><Relationship Id="rId4" Type="http://schemas.openxmlformats.org/officeDocument/2006/relationships/image" Target="../media/image6.wmf"/><Relationship Id="rId9" Type="http://schemas.openxmlformats.org/officeDocument/2006/relationships/image" Target="../media/image11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9A693-99A7-4A0E-801B-22F9B25200C1}" type="datetimeFigureOut">
              <a:rPr lang="en-US" smtClean="0"/>
              <a:t>10/14/2014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8CCF4-BA1D-4C9F-B96C-FBD03628A2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6527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9A693-99A7-4A0E-801B-22F9B25200C1}" type="datetimeFigureOut">
              <a:rPr lang="en-US" smtClean="0"/>
              <a:t>10/14/2014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8CCF4-BA1D-4C9F-B96C-FBD03628A2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5297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9A693-99A7-4A0E-801B-22F9B25200C1}" type="datetimeFigureOut">
              <a:rPr lang="en-US" smtClean="0"/>
              <a:t>10/14/2014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8CCF4-BA1D-4C9F-B96C-FBD03628A2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491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9A693-99A7-4A0E-801B-22F9B25200C1}" type="datetimeFigureOut">
              <a:rPr lang="en-US" smtClean="0"/>
              <a:t>10/14/2014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8CCF4-BA1D-4C9F-B96C-FBD03628A2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3332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9A693-99A7-4A0E-801B-22F9B25200C1}" type="datetimeFigureOut">
              <a:rPr lang="en-US" smtClean="0"/>
              <a:t>10/14/2014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8CCF4-BA1D-4C9F-B96C-FBD03628A2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3469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9A693-99A7-4A0E-801B-22F9B25200C1}" type="datetimeFigureOut">
              <a:rPr lang="en-US" smtClean="0"/>
              <a:t>10/14/2014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8CCF4-BA1D-4C9F-B96C-FBD03628A2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7990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9A693-99A7-4A0E-801B-22F9B25200C1}" type="datetimeFigureOut">
              <a:rPr lang="en-US" smtClean="0"/>
              <a:t>10/14/2014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8CCF4-BA1D-4C9F-B96C-FBD03628A2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2653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9A693-99A7-4A0E-801B-22F9B25200C1}" type="datetimeFigureOut">
              <a:rPr lang="en-US" smtClean="0"/>
              <a:t>10/14/2014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8CCF4-BA1D-4C9F-B96C-FBD03628A2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256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9A693-99A7-4A0E-801B-22F9B25200C1}" type="datetimeFigureOut">
              <a:rPr lang="en-US" smtClean="0"/>
              <a:t>10/14/2014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8CCF4-BA1D-4C9F-B96C-FBD03628A2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93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9A693-99A7-4A0E-801B-22F9B25200C1}" type="datetimeFigureOut">
              <a:rPr lang="en-US" smtClean="0"/>
              <a:t>10/14/2014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8CCF4-BA1D-4C9F-B96C-FBD03628A2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1077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9A693-99A7-4A0E-801B-22F9B25200C1}" type="datetimeFigureOut">
              <a:rPr lang="en-US" smtClean="0"/>
              <a:t>10/14/2014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8CCF4-BA1D-4C9F-B96C-FBD03628A2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9802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29A693-99A7-4A0E-801B-22F9B25200C1}" type="datetimeFigureOut">
              <a:rPr lang="en-US" smtClean="0"/>
              <a:t>10/14/2014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68CCF4-BA1D-4C9F-B96C-FBD03628A2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396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Microsoft_PowerPoint_97-2003_Presentation3.ppt"/><Relationship Id="rId13" Type="http://schemas.openxmlformats.org/officeDocument/2006/relationships/image" Target="../media/image7.wmf"/><Relationship Id="rId18" Type="http://schemas.openxmlformats.org/officeDocument/2006/relationships/package" Target="../embeddings/Microsoft_Word_Document3.docx"/><Relationship Id="rId3" Type="http://schemas.openxmlformats.org/officeDocument/2006/relationships/image" Target="../media/image13.png"/><Relationship Id="rId21" Type="http://schemas.openxmlformats.org/officeDocument/2006/relationships/image" Target="../media/image11.wmf"/><Relationship Id="rId7" Type="http://schemas.openxmlformats.org/officeDocument/2006/relationships/image" Target="../media/image4.wmf"/><Relationship Id="rId12" Type="http://schemas.openxmlformats.org/officeDocument/2006/relationships/oleObject" Target="../embeddings/Microsoft_PowerPoint_97-2003_Presentation4.ppt"/><Relationship Id="rId17" Type="http://schemas.openxmlformats.org/officeDocument/2006/relationships/image" Target="../media/image9.wmf"/><Relationship Id="rId2" Type="http://schemas.openxmlformats.org/officeDocument/2006/relationships/slideLayout" Target="../slideLayouts/slideLayout2.xml"/><Relationship Id="rId16" Type="http://schemas.openxmlformats.org/officeDocument/2006/relationships/package" Target="../embeddings/Microsoft_Word_Document2.docx"/><Relationship Id="rId20" Type="http://schemas.openxmlformats.org/officeDocument/2006/relationships/oleObject" Target="../embeddings/Microsoft_PowerPoint_97-2003_Presentation6.ppt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Microsoft_Word_97_-_2003_Document2.doc"/><Relationship Id="rId11" Type="http://schemas.openxmlformats.org/officeDocument/2006/relationships/image" Target="../media/image6.wmf"/><Relationship Id="rId5" Type="http://schemas.openxmlformats.org/officeDocument/2006/relationships/image" Target="../media/image3.wmf"/><Relationship Id="rId15" Type="http://schemas.openxmlformats.org/officeDocument/2006/relationships/image" Target="../media/image8.wmf"/><Relationship Id="rId23" Type="http://schemas.openxmlformats.org/officeDocument/2006/relationships/image" Target="../media/image12.wmf"/><Relationship Id="rId10" Type="http://schemas.openxmlformats.org/officeDocument/2006/relationships/package" Target="../embeddings/Microsoft_Word_Document1.docx"/><Relationship Id="rId19" Type="http://schemas.openxmlformats.org/officeDocument/2006/relationships/image" Target="../media/image10.wmf"/><Relationship Id="rId4" Type="http://schemas.openxmlformats.org/officeDocument/2006/relationships/oleObject" Target="../embeddings/Microsoft_PowerPoint_97-2003_Presentation1.ppt"/><Relationship Id="rId9" Type="http://schemas.openxmlformats.org/officeDocument/2006/relationships/image" Target="../media/image5.wmf"/><Relationship Id="rId14" Type="http://schemas.openxmlformats.org/officeDocument/2006/relationships/oleObject" Target="../embeddings/Microsoft_Word_97_-_2003_Document5.doc"/><Relationship Id="rId22" Type="http://schemas.openxmlformats.org/officeDocument/2006/relationships/package" Target="../embeddings/Microsoft_Word_Document4.docx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://karijera.bos.rs/sajam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karijera.bos.rs/sajam/zanimanja/show/18" TargetMode="External"/><Relationship Id="rId2" Type="http://schemas.openxmlformats.org/officeDocument/2006/relationships/hyperlink" Target="http://karijera.bos.rs/sajam/zanimanja/show/17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hyperlink" Target="http://www.bos.rs/cgcc/" TargetMode="External"/><Relationship Id="rId7" Type="http://schemas.openxmlformats.org/officeDocument/2006/relationships/image" Target="../media/image19.png"/><Relationship Id="rId2" Type="http://schemas.openxmlformats.org/officeDocument/2006/relationships/hyperlink" Target="http://www.mingl.rs/karijerakademija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nsz.gov.rs/" TargetMode="External"/><Relationship Id="rId5" Type="http://schemas.openxmlformats.org/officeDocument/2006/relationships/hyperlink" Target="http://www.mojakarijera.com/" TargetMode="External"/><Relationship Id="rId4" Type="http://schemas.openxmlformats.org/officeDocument/2006/relationships/hyperlink" Target="http://karijera.bos.rs/" TargetMode="External"/><Relationship Id="rId9" Type="http://schemas.openxmlformats.org/officeDocument/2006/relationships/image" Target="../media/image20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6692"/>
            <a:ext cx="9144000" cy="68746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4456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5536" y="332656"/>
            <a:ext cx="8064896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sr-Cyrl-RS" altLang="en-US" sz="3200" b="1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Организатор семинара:</a:t>
            </a:r>
          </a:p>
          <a:p>
            <a:pPr algn="just">
              <a:defRPr/>
            </a:pPr>
            <a:endParaRPr lang="sr-Cyrl-RS" altLang="en-US" sz="3200" b="1">
              <a:solidFill>
                <a:schemeClr val="accent1">
                  <a:lumMod val="50000"/>
                </a:schemeClr>
              </a:solidFill>
              <a:cs typeface="Times New Roman" pitchFamily="18" charset="0"/>
            </a:endParaRPr>
          </a:p>
          <a:p>
            <a:pPr algn="just">
              <a:defRPr/>
            </a:pPr>
            <a:r>
              <a:rPr lang="sr-Latn-CS" altLang="en-US" sz="3200" b="1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Београдск</a:t>
            </a:r>
            <a:r>
              <a:rPr lang="sr-Cyrl-RS" altLang="en-US" sz="3200" b="1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а</a:t>
            </a:r>
            <a:r>
              <a:rPr lang="en-US" altLang="en-US" sz="3200" b="1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 </a:t>
            </a:r>
            <a:r>
              <a:rPr lang="sr-Latn-CS" altLang="en-US" sz="3200" b="1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отворен</a:t>
            </a:r>
            <a:r>
              <a:rPr lang="sr-Cyrl-RS" altLang="en-US" sz="3200" b="1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а</a:t>
            </a:r>
            <a:r>
              <a:rPr lang="sr-Latn-CS" altLang="en-US" sz="3200" b="1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 школа</a:t>
            </a:r>
            <a:r>
              <a:rPr lang="en-US" altLang="en-US" sz="3200" b="1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,</a:t>
            </a:r>
            <a:r>
              <a:rPr lang="ru-RU" altLang="en-US" sz="3200" b="1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 према акредитованом програму Завода за унапређивање образовања и васпитања. Каталошки број програма  52,</a:t>
            </a:r>
            <a:r>
              <a:rPr lang="en-US" altLang="en-US" sz="3200" b="1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 2012/2013. </a:t>
            </a:r>
            <a:r>
              <a:rPr lang="sr-Cyrl-RS" altLang="en-US" sz="3200" b="1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године.</a:t>
            </a:r>
          </a:p>
          <a:p>
            <a:pPr algn="just">
              <a:defRPr/>
            </a:pPr>
            <a:endParaRPr lang="sr-Cyrl-RS" altLang="en-US" sz="3200" b="1">
              <a:solidFill>
                <a:schemeClr val="accent1">
                  <a:lumMod val="50000"/>
                </a:schemeClr>
              </a:solidFill>
              <a:cs typeface="Times New Roman" pitchFamily="18" charset="0"/>
            </a:endParaRPr>
          </a:p>
          <a:p>
            <a:pPr algn="just">
              <a:defRPr/>
            </a:pPr>
            <a:r>
              <a:rPr lang="sr-Cyrl-RS" altLang="en-US" sz="3200" b="1" kern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Циљ : </a:t>
            </a:r>
            <a:r>
              <a:rPr lang="sr-Cyrl-RS" sz="3200" b="1">
                <a:solidFill>
                  <a:schemeClr val="accent1">
                    <a:lumMod val="50000"/>
                  </a:schemeClr>
                </a:solidFill>
              </a:rPr>
              <a:t>Упознавање</a:t>
            </a:r>
            <a:r>
              <a:rPr lang="vi-VN" sz="3200" b="1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sr-Cyrl-RS" sz="3200" b="1">
                <a:solidFill>
                  <a:schemeClr val="accent1">
                    <a:lumMod val="50000"/>
                  </a:schemeClr>
                </a:solidFill>
              </a:rPr>
              <a:t>са</a:t>
            </a:r>
            <a:r>
              <a:rPr lang="vi-VN" sz="3200" b="1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sr-Cyrl-RS" sz="3200" b="1">
                <a:solidFill>
                  <a:schemeClr val="accent1">
                    <a:lumMod val="50000"/>
                  </a:schemeClr>
                </a:solidFill>
              </a:rPr>
              <a:t>концептом</a:t>
            </a:r>
            <a:r>
              <a:rPr lang="vi-VN" sz="3200" b="1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sr-Cyrl-RS" sz="3200" b="1">
                <a:solidFill>
                  <a:schemeClr val="accent1">
                    <a:lumMod val="50000"/>
                  </a:schemeClr>
                </a:solidFill>
              </a:rPr>
              <a:t>каријерног</a:t>
            </a:r>
            <a:r>
              <a:rPr lang="vi-VN" sz="3200" b="1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sr-Cyrl-RS" sz="3200" b="1">
                <a:solidFill>
                  <a:schemeClr val="accent1">
                    <a:lumMod val="50000"/>
                  </a:schemeClr>
                </a:solidFill>
              </a:rPr>
              <a:t>вођења</a:t>
            </a:r>
            <a:r>
              <a:rPr lang="vi-VN" sz="3200" b="1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sr-Cyrl-RS" sz="3200" b="1">
                <a:solidFill>
                  <a:schemeClr val="accent1">
                    <a:lumMod val="50000"/>
                  </a:schemeClr>
                </a:solidFill>
              </a:rPr>
              <a:t>и</a:t>
            </a:r>
            <a:r>
              <a:rPr lang="vi-VN" sz="3200" b="1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sr-Cyrl-RS" sz="3200" b="1">
                <a:solidFill>
                  <a:schemeClr val="accent1">
                    <a:lumMod val="50000"/>
                  </a:schemeClr>
                </a:solidFill>
              </a:rPr>
              <a:t>саветовања</a:t>
            </a:r>
            <a:r>
              <a:rPr lang="vi-VN" sz="3200" b="1">
                <a:solidFill>
                  <a:schemeClr val="accent1">
                    <a:lumMod val="50000"/>
                  </a:schemeClr>
                </a:solidFill>
              </a:rPr>
              <a:t> (</a:t>
            </a:r>
            <a:r>
              <a:rPr lang="sr-Cyrl-RS" sz="3200" b="1">
                <a:solidFill>
                  <a:schemeClr val="accent1">
                    <a:lumMod val="50000"/>
                  </a:schemeClr>
                </a:solidFill>
              </a:rPr>
              <a:t>КВС</a:t>
            </a:r>
            <a:r>
              <a:rPr lang="vi-VN" sz="3200" b="1">
                <a:solidFill>
                  <a:schemeClr val="accent1">
                    <a:lumMod val="50000"/>
                  </a:schemeClr>
                </a:solidFill>
              </a:rPr>
              <a:t>)</a:t>
            </a:r>
            <a:r>
              <a:rPr lang="sr-Cyrl-RS" sz="3200" b="1">
                <a:solidFill>
                  <a:schemeClr val="accent1">
                    <a:lumMod val="50000"/>
                  </a:schemeClr>
                </a:solidFill>
              </a:rPr>
              <a:t>.</a:t>
            </a:r>
            <a:r>
              <a:rPr lang="vi-VN" sz="3200" b="1">
                <a:solidFill>
                  <a:schemeClr val="accent1">
                    <a:lumMod val="50000"/>
                  </a:schemeClr>
                </a:solidFill>
              </a:rPr>
              <a:t> </a:t>
            </a:r>
            <a:endParaRPr lang="es-ES" altLang="en-US" sz="3200" kern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7603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4819" y="332656"/>
            <a:ext cx="585762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600" b="1">
                <a:solidFill>
                  <a:schemeClr val="accent1">
                    <a:lumMod val="50000"/>
                  </a:schemeClr>
                </a:solidFill>
              </a:rPr>
              <a:t>A</a:t>
            </a:r>
            <a:r>
              <a:rPr lang="sr-Cyrl-RS" sz="3600" b="1">
                <a:solidFill>
                  <a:schemeClr val="accent1">
                    <a:lumMod val="50000"/>
                  </a:schemeClr>
                </a:solidFill>
              </a:rPr>
              <a:t>ктивности након семинара</a:t>
            </a:r>
            <a:endParaRPr lang="es-ES" altLang="en-US" sz="3600" kern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54818" y="1700808"/>
            <a:ext cx="850967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sr-Cyrl-RS" altLang="en-US" sz="3200" b="1">
                <a:solidFill>
                  <a:srgbClr val="3C8C93"/>
                </a:solidFill>
              </a:rPr>
              <a:t>Радионице за ученике</a:t>
            </a:r>
          </a:p>
          <a:p>
            <a:pPr>
              <a:spcBef>
                <a:spcPct val="0"/>
              </a:spcBef>
              <a:defRPr/>
            </a:pPr>
            <a:r>
              <a:rPr lang="sr-Cyrl-RS" altLang="en-US" sz="3200" b="1">
                <a:solidFill>
                  <a:srgbClr val="3C8C93"/>
                </a:solidFill>
              </a:rPr>
              <a:t>Учешће у пројекту </a:t>
            </a:r>
            <a:r>
              <a:rPr lang="en-US" altLang="en-US" sz="3200" b="1">
                <a:solidFill>
                  <a:srgbClr val="3C8C93"/>
                </a:solidFill>
              </a:rPr>
              <a:t>„Занимају ме занимања” у организацији Solidar Suisse/Swiss Labour Assistance (SLA)  -</a:t>
            </a:r>
            <a:r>
              <a:rPr lang="sr-Latn-CS" altLang="en-US" sz="3200" b="1">
                <a:solidFill>
                  <a:srgbClr val="3C8C93"/>
                </a:solidFill>
              </a:rPr>
              <a:t> Канцеларија у Србији</a:t>
            </a:r>
            <a:r>
              <a:rPr lang="en-US" altLang="en-US" sz="3200" b="1">
                <a:solidFill>
                  <a:srgbClr val="3C8C93"/>
                </a:solidFill>
              </a:rPr>
              <a:t> и Београдске отворене школе</a:t>
            </a:r>
            <a:endParaRPr lang="sr-Cyrl-RS" altLang="en-US" sz="3200" b="1">
              <a:solidFill>
                <a:srgbClr val="3C8C93"/>
              </a:solidFill>
            </a:endParaRPr>
          </a:p>
          <a:p>
            <a:pPr>
              <a:spcBef>
                <a:spcPct val="0"/>
              </a:spcBef>
              <a:defRPr/>
            </a:pPr>
            <a:r>
              <a:rPr lang="sr-Cyrl-RS" altLang="en-US" sz="3200" b="1">
                <a:solidFill>
                  <a:srgbClr val="3C8C93"/>
                </a:solidFill>
              </a:rPr>
              <a:t>Посете предузећима</a:t>
            </a:r>
          </a:p>
          <a:p>
            <a:pPr>
              <a:spcBef>
                <a:spcPct val="0"/>
              </a:spcBef>
              <a:defRPr/>
            </a:pPr>
            <a:r>
              <a:rPr lang="sr-Cyrl-RS" altLang="en-US" sz="3200" b="1">
                <a:solidFill>
                  <a:srgbClr val="3C8C93"/>
                </a:solidFill>
              </a:rPr>
              <a:t>Посете представника факултета нашој школи</a:t>
            </a:r>
            <a:endParaRPr lang="es-ES" altLang="en-US" sz="3200" b="1">
              <a:solidFill>
                <a:srgbClr val="3C8C9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6358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393704" y="5373688"/>
            <a:ext cx="6850703" cy="1201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254061"/>
                </a:solidFill>
                <a:latin typeface="Calibri" pitchFamily="34" charset="0"/>
              </a:rPr>
              <a:t>O</a:t>
            </a:r>
            <a:r>
              <a:rPr lang="sr-Cyrl-RS" altLang="en-US" sz="2400" b="1">
                <a:solidFill>
                  <a:srgbClr val="254061"/>
                </a:solidFill>
                <a:latin typeface="Calibri" pitchFamily="34" charset="0"/>
              </a:rPr>
              <a:t>д</a:t>
            </a:r>
            <a:r>
              <a:rPr lang="ru-RU" altLang="en-US" sz="2400" b="1">
                <a:solidFill>
                  <a:srgbClr val="254061"/>
                </a:solidFill>
                <a:latin typeface="Calibri" pitchFamily="34" charset="0"/>
              </a:rPr>
              <a:t> укупног броја ученика четвртог разреда (101) </a:t>
            </a:r>
            <a:r>
              <a:rPr lang="en-US" altLang="en-US" sz="2400" b="1">
                <a:solidFill>
                  <a:srgbClr val="254061"/>
                </a:solidFill>
                <a:latin typeface="Calibri" pitchFamily="34" charset="0"/>
              </a:rPr>
              <a:t>у радионицама је учествовало </a:t>
            </a:r>
            <a:r>
              <a:rPr lang="sr-Cyrl-CS" altLang="en-US" sz="2400" b="1">
                <a:solidFill>
                  <a:srgbClr val="C00000"/>
                </a:solidFill>
                <a:latin typeface="Calibri" pitchFamily="34" charset="0"/>
              </a:rPr>
              <a:t>74</a:t>
            </a:r>
            <a:r>
              <a:rPr lang="sr-Cyrl-CS" altLang="en-US" sz="2400" b="1">
                <a:solidFill>
                  <a:srgbClr val="254061"/>
                </a:solidFill>
              </a:rPr>
              <a:t> </a:t>
            </a:r>
            <a:r>
              <a:rPr lang="en-US" altLang="en-US" sz="2400" b="1">
                <a:solidFill>
                  <a:srgbClr val="254061"/>
                </a:solidFill>
                <a:latin typeface="Calibri" pitchFamily="34" charset="0"/>
              </a:rPr>
              <a:t>ученика и  </a:t>
            </a:r>
            <a:r>
              <a:rPr lang="en-US" altLang="en-US" sz="2400" b="1">
                <a:solidFill>
                  <a:srgbClr val="C00000"/>
                </a:solidFill>
                <a:latin typeface="Calibri" pitchFamily="34" charset="0"/>
              </a:rPr>
              <a:t>1</a:t>
            </a:r>
            <a:r>
              <a:rPr lang="sr-Cyrl-CS" altLang="en-US" sz="2400" b="1">
                <a:solidFill>
                  <a:srgbClr val="C00000"/>
                </a:solidFill>
                <a:latin typeface="Calibri" pitchFamily="34" charset="0"/>
              </a:rPr>
              <a:t>0</a:t>
            </a:r>
            <a:r>
              <a:rPr lang="sr-Cyrl-CS" altLang="en-US" sz="2400" b="1">
                <a:solidFill>
                  <a:srgbClr val="254061"/>
                </a:solidFill>
                <a:latin typeface="Calibri" pitchFamily="34" charset="0"/>
              </a:rPr>
              <a:t> </a:t>
            </a:r>
            <a:r>
              <a:rPr lang="en-US" altLang="en-US" sz="2400" b="1">
                <a:solidFill>
                  <a:srgbClr val="254061"/>
                </a:solidFill>
                <a:latin typeface="Calibri" pitchFamily="34" charset="0"/>
              </a:rPr>
              <a:t>ученика III</a:t>
            </a:r>
            <a:r>
              <a:rPr lang="ru-RU" altLang="en-US" sz="2400" b="1">
                <a:solidFill>
                  <a:srgbClr val="254061"/>
                </a:solidFill>
                <a:latin typeface="Calibri" pitchFamily="34" charset="0"/>
              </a:rPr>
              <a:t>5</a:t>
            </a:r>
            <a:r>
              <a:rPr lang="en-US" altLang="en-US" sz="2400" b="1">
                <a:solidFill>
                  <a:srgbClr val="254061"/>
                </a:solidFill>
                <a:latin typeface="Calibri" pitchFamily="34" charset="0"/>
              </a:rPr>
              <a:t> одељења, као и </a:t>
            </a:r>
            <a:r>
              <a:rPr lang="sr-Cyrl-CS" altLang="en-US" sz="2400" b="1">
                <a:solidFill>
                  <a:srgbClr val="C00000"/>
                </a:solidFill>
                <a:latin typeface="Calibri" pitchFamily="34" charset="0"/>
              </a:rPr>
              <a:t>13</a:t>
            </a:r>
            <a:r>
              <a:rPr lang="en-US" altLang="en-US" sz="2400" b="1">
                <a:solidFill>
                  <a:srgbClr val="C00000"/>
                </a:solidFill>
                <a:latin typeface="Calibri" pitchFamily="34" charset="0"/>
              </a:rPr>
              <a:t> наставника</a:t>
            </a:r>
            <a:r>
              <a:rPr lang="sr-Cyrl-CS" altLang="en-US" sz="2400" b="1">
                <a:solidFill>
                  <a:srgbClr val="254061"/>
                </a:solidFill>
                <a:latin typeface="Calibri" pitchFamily="34" charset="0"/>
              </a:rPr>
              <a:t>.</a:t>
            </a:r>
            <a:endParaRPr lang="en-US" altLang="en-US" sz="2400" b="1">
              <a:solidFill>
                <a:srgbClr val="254061"/>
              </a:solidFill>
              <a:latin typeface="Calibri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410757" y="194737"/>
            <a:ext cx="520264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>
                <a:solidFill>
                  <a:schemeClr val="accent1">
                    <a:lumMod val="50000"/>
                  </a:schemeClr>
                </a:solidFill>
              </a:rPr>
              <a:t>Радионице за ученике</a:t>
            </a:r>
            <a:endParaRPr lang="en-US" sz="4000"/>
          </a:p>
        </p:txBody>
      </p:sp>
      <p:pic>
        <p:nvPicPr>
          <p:cNvPr id="3" name="Picture 2" descr="C:\Users\Goca\Desktop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124744"/>
            <a:ext cx="6993340" cy="4104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8420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59" y="116632"/>
            <a:ext cx="6516216" cy="65823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Object 4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78289785"/>
              </p:ext>
            </p:extLst>
          </p:nvPr>
        </p:nvGraphicFramePr>
        <p:xfrm>
          <a:off x="7783151" y="301336"/>
          <a:ext cx="735013" cy="1558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96" name="Presentation" showAsIcon="1" r:id="rId4" imgW="380880" imgH="792360" progId="PowerPoint.Show.8">
                  <p:embed/>
                </p:oleObj>
              </mc:Choice>
              <mc:Fallback>
                <p:oleObj name="Presentation" showAsIcon="1" r:id="rId4" imgW="380880" imgH="792360" progId="PowerPoint.Show.8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83151" y="301336"/>
                        <a:ext cx="735013" cy="1558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7886982"/>
              </p:ext>
            </p:extLst>
          </p:nvPr>
        </p:nvGraphicFramePr>
        <p:xfrm>
          <a:off x="6858100" y="1738833"/>
          <a:ext cx="725487" cy="1508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97" name="Document" showAsIcon="1" r:id="rId6" imgW="380880" imgH="792360" progId="Word.Document.8">
                  <p:embed/>
                </p:oleObj>
              </mc:Choice>
              <mc:Fallback>
                <p:oleObj name="Document" showAsIcon="1" r:id="rId6" imgW="380880" imgH="792360" progId="Word.Document.8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100" y="1738833"/>
                        <a:ext cx="725487" cy="1508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80307606"/>
              </p:ext>
            </p:extLst>
          </p:nvPr>
        </p:nvGraphicFramePr>
        <p:xfrm>
          <a:off x="7863206" y="1681682"/>
          <a:ext cx="781050" cy="1622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98" name="Presentation" showAsIcon="1" r:id="rId8" imgW="380880" imgH="792360" progId="PowerPoint.Show.8">
                  <p:embed/>
                </p:oleObj>
              </mc:Choice>
              <mc:Fallback>
                <p:oleObj name="Presentation" showAsIcon="1" r:id="rId8" imgW="380880" imgH="792360" progId="PowerPoint.Show.8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63206" y="1681682"/>
                        <a:ext cx="781050" cy="1622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7346978"/>
              </p:ext>
            </p:extLst>
          </p:nvPr>
        </p:nvGraphicFramePr>
        <p:xfrm>
          <a:off x="6859588" y="3048000"/>
          <a:ext cx="750887" cy="1560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99" name="Document" showAsIcon="1" r:id="rId10" imgW="381000" imgH="792480" progId="Word.Document.12">
                  <p:embed/>
                </p:oleObj>
              </mc:Choice>
              <mc:Fallback>
                <p:oleObj name="Document" showAsIcon="1" r:id="rId10" imgW="381000" imgH="792480" progId="Word.Document.12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9588" y="3048000"/>
                        <a:ext cx="750887" cy="1560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74618833"/>
              </p:ext>
            </p:extLst>
          </p:nvPr>
        </p:nvGraphicFramePr>
        <p:xfrm>
          <a:off x="7881938" y="3048000"/>
          <a:ext cx="701675" cy="146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00" name="Presentation" showAsIcon="1" r:id="rId12" imgW="380880" imgH="792360" progId="PowerPoint.Show.8">
                  <p:embed/>
                </p:oleObj>
              </mc:Choice>
              <mc:Fallback>
                <p:oleObj name="Presentation" showAsIcon="1" r:id="rId12" imgW="380880" imgH="792360" progId="PowerPoint.Show.8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81938" y="3048000"/>
                        <a:ext cx="701675" cy="146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/>
        </p:nvGraphicFramePr>
        <p:xfrm>
          <a:off x="7850188" y="4094163"/>
          <a:ext cx="808037" cy="1677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01" name="Document" showAsIcon="1" r:id="rId14" imgW="381000" imgH="792480" progId="Word.Document.8">
                  <p:embed/>
                </p:oleObj>
              </mc:Choice>
              <mc:Fallback>
                <p:oleObj name="Document" showAsIcon="1" r:id="rId14" imgW="381000" imgH="792480" progId="Word.Document.8">
                  <p:embed/>
                  <p:pic>
                    <p:nvPicPr>
                      <p:cNvPr id="0" name="Object 2559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50188" y="4094163"/>
                        <a:ext cx="808037" cy="1677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/>
        </p:nvGraphicFramePr>
        <p:xfrm>
          <a:off x="6810375" y="4130675"/>
          <a:ext cx="800100" cy="1665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02" name="Document" showAsIcon="1" r:id="rId16" imgW="381000" imgH="792480" progId="Word.Document.12">
                  <p:embed/>
                </p:oleObj>
              </mc:Choice>
              <mc:Fallback>
                <p:oleObj name="Document" showAsIcon="1" r:id="rId16" imgW="381000" imgH="792480" progId="Word.Document.12">
                  <p:embed/>
                  <p:pic>
                    <p:nvPicPr>
                      <p:cNvPr id="0" name="Object 2560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10375" y="4130675"/>
                        <a:ext cx="800100" cy="1665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/>
        </p:nvGraphicFramePr>
        <p:xfrm>
          <a:off x="6840538" y="5384800"/>
          <a:ext cx="711200" cy="1477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03" name="Document" showAsIcon="1" r:id="rId18" imgW="381000" imgH="792480" progId="Word.Document.12">
                  <p:embed/>
                </p:oleObj>
              </mc:Choice>
              <mc:Fallback>
                <p:oleObj name="Document" showAsIcon="1" r:id="rId18" imgW="381000" imgH="792480" progId="Word.Document.12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40538" y="5384800"/>
                        <a:ext cx="711200" cy="1477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050501"/>
              </p:ext>
            </p:extLst>
          </p:nvPr>
        </p:nvGraphicFramePr>
        <p:xfrm>
          <a:off x="7935913" y="5451475"/>
          <a:ext cx="657225" cy="137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04" name="Presentation" showAsIcon="1" r:id="rId20" imgW="380880" imgH="792360" progId="PowerPoint.Show.8">
                  <p:embed/>
                </p:oleObj>
              </mc:Choice>
              <mc:Fallback>
                <p:oleObj name="Presentation" showAsIcon="1" r:id="rId20" imgW="380880" imgH="792360" progId="PowerPoint.Show.8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35913" y="5451475"/>
                        <a:ext cx="657225" cy="1371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14"/>
          <p:cNvSpPr/>
          <p:nvPr/>
        </p:nvSpPr>
        <p:spPr>
          <a:xfrm>
            <a:off x="6749993" y="1080799"/>
            <a:ext cx="1044575" cy="40163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sr-Cyrl-RS" altLang="en-US" sz="1000" b="1">
                <a:solidFill>
                  <a:srgbClr val="C00000"/>
                </a:solidFill>
                <a:cs typeface="Times New Roman" pitchFamily="18" charset="0"/>
              </a:rPr>
              <a:t>План радионице</a:t>
            </a:r>
            <a:endParaRPr lang="en-US" altLang="en-US" sz="1000">
              <a:solidFill>
                <a:schemeClr val="accent1">
                  <a:lumMod val="50000"/>
                </a:schemeClr>
              </a:solidFill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762288" y="2292077"/>
            <a:ext cx="1044575" cy="40163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sr-Cyrl-RS" altLang="en-US" sz="1000" b="1">
                <a:solidFill>
                  <a:srgbClr val="C00000"/>
                </a:solidFill>
                <a:cs typeface="Times New Roman" pitchFamily="18" charset="0"/>
              </a:rPr>
              <a:t>План радионице</a:t>
            </a:r>
            <a:endParaRPr lang="en-US" altLang="en-US" sz="1000">
              <a:solidFill>
                <a:schemeClr val="accent1">
                  <a:lumMod val="50000"/>
                </a:schemeClr>
              </a:solidFill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818631" y="3573016"/>
            <a:ext cx="1044575" cy="40163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sr-Cyrl-RS" altLang="en-US" sz="1000" b="1">
                <a:solidFill>
                  <a:srgbClr val="C00000"/>
                </a:solidFill>
                <a:cs typeface="Times New Roman" pitchFamily="18" charset="0"/>
              </a:rPr>
              <a:t>План радионице</a:t>
            </a:r>
            <a:endParaRPr lang="en-US" altLang="en-US" sz="1000">
              <a:solidFill>
                <a:schemeClr val="accent1">
                  <a:lumMod val="50000"/>
                </a:schemeClr>
              </a:solidFill>
              <a:cs typeface="Times New Roman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762288" y="4725144"/>
            <a:ext cx="1044575" cy="40163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sr-Cyrl-RS" altLang="en-US" sz="1000" b="1">
                <a:solidFill>
                  <a:srgbClr val="C00000"/>
                </a:solidFill>
                <a:cs typeface="Times New Roman" pitchFamily="18" charset="0"/>
              </a:rPr>
              <a:t>План радионице</a:t>
            </a:r>
            <a:endParaRPr lang="en-US" altLang="en-US" sz="1000">
              <a:solidFill>
                <a:schemeClr val="accent1">
                  <a:lumMod val="50000"/>
                </a:schemeClr>
              </a:solidFill>
              <a:cs typeface="Times New Roman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749992" y="6021288"/>
            <a:ext cx="1044575" cy="40163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sr-Cyrl-RS" altLang="en-US" sz="1000" b="1">
                <a:solidFill>
                  <a:srgbClr val="C00000"/>
                </a:solidFill>
                <a:cs typeface="Times New Roman" pitchFamily="18" charset="0"/>
              </a:rPr>
              <a:t>План радионице</a:t>
            </a:r>
            <a:endParaRPr lang="en-US" altLang="en-US" sz="1000">
              <a:solidFill>
                <a:schemeClr val="accent1">
                  <a:lumMod val="50000"/>
                </a:schemeClr>
              </a:solidFill>
              <a:cs typeface="Times New Roman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551738" y="1050925"/>
            <a:ext cx="1404937" cy="4000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sr-Cyrl-RS" altLang="en-US" sz="1000" b="1">
                <a:solidFill>
                  <a:srgbClr val="C00000"/>
                </a:solidFill>
                <a:cs typeface="Times New Roman" pitchFamily="18" charset="0"/>
              </a:rPr>
              <a:t>Презентација за радионицу</a:t>
            </a:r>
            <a:endParaRPr lang="en-US" altLang="en-US" sz="1000">
              <a:solidFill>
                <a:schemeClr val="accent1">
                  <a:lumMod val="50000"/>
                </a:schemeClr>
              </a:solidFill>
              <a:cs typeface="Times New Roman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7565592" y="2293664"/>
            <a:ext cx="1404937" cy="4000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sr-Cyrl-RS" altLang="en-US" sz="1000" b="1">
                <a:solidFill>
                  <a:srgbClr val="C00000"/>
                </a:solidFill>
                <a:cs typeface="Times New Roman" pitchFamily="18" charset="0"/>
              </a:rPr>
              <a:t>Презентација за радионицу</a:t>
            </a:r>
            <a:endParaRPr lang="en-US" altLang="en-US" sz="1000">
              <a:solidFill>
                <a:schemeClr val="accent1">
                  <a:lumMod val="50000"/>
                </a:schemeClr>
              </a:solidFill>
              <a:cs typeface="Times New Roman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7551738" y="3573016"/>
            <a:ext cx="1404937" cy="4000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sr-Cyrl-RS" altLang="en-US" sz="1000" b="1">
                <a:solidFill>
                  <a:srgbClr val="C00000"/>
                </a:solidFill>
                <a:cs typeface="Times New Roman" pitchFamily="18" charset="0"/>
              </a:rPr>
              <a:t>Презентација за радионицу</a:t>
            </a:r>
            <a:endParaRPr lang="en-US" altLang="en-US" sz="1000">
              <a:solidFill>
                <a:schemeClr val="accent1">
                  <a:lumMod val="50000"/>
                </a:schemeClr>
              </a:solidFill>
              <a:cs typeface="Times New Roman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7702427" y="5978743"/>
            <a:ext cx="1404937" cy="4000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sr-Cyrl-RS" altLang="en-US" sz="1000" b="1">
                <a:solidFill>
                  <a:srgbClr val="C00000"/>
                </a:solidFill>
                <a:cs typeface="Times New Roman" pitchFamily="18" charset="0"/>
              </a:rPr>
              <a:t>Презентација за радионицу</a:t>
            </a:r>
            <a:endParaRPr lang="en-US" altLang="en-US" sz="1000">
              <a:solidFill>
                <a:schemeClr val="accent1">
                  <a:lumMod val="50000"/>
                </a:schemeClr>
              </a:solidFill>
              <a:cs typeface="Times New Roman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7827963" y="4764088"/>
            <a:ext cx="1079500" cy="40005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sr-Cyrl-RS" altLang="en-US" sz="1000" b="1">
                <a:solidFill>
                  <a:srgbClr val="C00000"/>
                </a:solidFill>
                <a:cs typeface="Times New Roman" pitchFamily="18" charset="0"/>
              </a:rPr>
              <a:t>Образац за биографију</a:t>
            </a:r>
            <a:endParaRPr lang="en-US" altLang="en-US" sz="1000">
              <a:solidFill>
                <a:schemeClr val="accent1">
                  <a:lumMod val="50000"/>
                </a:schemeClr>
              </a:solidFill>
              <a:cs typeface="Times New Roman" pitchFamily="18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09637619"/>
              </p:ext>
            </p:extLst>
          </p:nvPr>
        </p:nvGraphicFramePr>
        <p:xfrm>
          <a:off x="6907590" y="411153"/>
          <a:ext cx="644148" cy="13392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05" name="Document" showAsIcon="1" r:id="rId22" imgW="380880" imgH="792360" progId="Word.Document.12">
                  <p:embed/>
                </p:oleObj>
              </mc:Choice>
              <mc:Fallback>
                <p:oleObj name="Document" showAsIcon="1" r:id="rId22" imgW="380880" imgH="79236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6907590" y="411153"/>
                        <a:ext cx="644148" cy="133929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54196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68363"/>
          </a:xfrm>
          <a:solidFill>
            <a:schemeClr val="bg1"/>
          </a:solidFill>
        </p:spPr>
        <p:txBody>
          <a:bodyPr/>
          <a:lstStyle/>
          <a:p>
            <a:pPr eaLnBrk="1" hangingPunct="1">
              <a:defRPr/>
            </a:pPr>
            <a:r>
              <a:rPr lang="sr-Cyrl-RS" b="1" smtClean="0">
                <a:solidFill>
                  <a:schemeClr val="accent1">
                    <a:lumMod val="50000"/>
                  </a:schemeClr>
                </a:solidFill>
              </a:rPr>
              <a:t>Ми у посетама и као домаћини</a:t>
            </a:r>
            <a:endParaRPr lang="en-US" b="1" smtClean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274" y="1124744"/>
            <a:ext cx="8456877" cy="54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04395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388" y="1412875"/>
            <a:ext cx="8507412" cy="1341438"/>
          </a:xfrm>
        </p:spPr>
        <p:txBody>
          <a:bodyPr/>
          <a:lstStyle/>
          <a:p>
            <a:pPr algn="just" eaLnBrk="1" hangingPunct="1">
              <a:defRPr/>
            </a:pPr>
            <a:r>
              <a:rPr lang="ru-RU" sz="2000" b="1" smtClean="0">
                <a:solidFill>
                  <a:schemeClr val="accent1">
                    <a:lumMod val="50000"/>
                  </a:schemeClr>
                </a:solidFill>
              </a:rPr>
              <a:t>Организовали смо две једнодневне посете </a:t>
            </a:r>
            <a:r>
              <a:rPr lang="en-US" altLang="en-US" sz="2000" b="1" smtClean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послодавцима, које </a:t>
            </a:r>
            <a:r>
              <a:rPr lang="sr-Cyrl-RS" altLang="en-US" sz="2000" b="1" smtClean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су имале за</a:t>
            </a:r>
            <a:r>
              <a:rPr lang="en-US" altLang="en-US" sz="2000" b="1" smtClean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 циљ да се ученици упознају са природом </a:t>
            </a:r>
            <a:r>
              <a:rPr lang="sr-Cyrl-RS" altLang="en-US" sz="2000" b="1" smtClean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 тих занимања.</a:t>
            </a:r>
            <a:endParaRPr lang="en-US" sz="2000" b="1" smtClean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692275" y="2341563"/>
            <a:ext cx="7578725" cy="163195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sr-Latn-CS" altLang="en-US" sz="2000" b="1">
                <a:solidFill>
                  <a:srgbClr val="C00000"/>
                </a:solidFill>
                <a:cs typeface="Times New Roman" pitchFamily="18" charset="0"/>
              </a:rPr>
              <a:t>Дизајнер ентеријера</a:t>
            </a:r>
            <a:endParaRPr lang="en-US" altLang="en-US" sz="2000" b="1">
              <a:solidFill>
                <a:srgbClr val="C00000"/>
              </a:solidFill>
              <a:cs typeface="Times New Roman" pitchFamily="18" charset="0"/>
            </a:endParaRPr>
          </a:p>
          <a:p>
            <a:pPr>
              <a:defRPr/>
            </a:pPr>
            <a:r>
              <a:rPr lang="sr-Latn-CS" altLang="en-US" sz="200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Две ученице школе провеле су један радни дан са дизајнерком</a:t>
            </a:r>
            <a:r>
              <a:rPr lang="sr-Cyrl-RS" altLang="en-US" sz="200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 ентеријера.</a:t>
            </a:r>
            <a:r>
              <a:rPr lang="sr-Latn-CS" altLang="en-US" sz="2000">
                <a:cs typeface="Times New Roman" pitchFamily="18" charset="0"/>
              </a:rPr>
              <a:t/>
            </a:r>
            <a:br>
              <a:rPr lang="sr-Latn-CS" altLang="en-US" sz="2000">
                <a:cs typeface="Times New Roman" pitchFamily="18" charset="0"/>
              </a:rPr>
            </a:br>
            <a:r>
              <a:rPr lang="sr-Latn-CS" altLang="en-US" sz="2000" b="1">
                <a:solidFill>
                  <a:srgbClr val="C00000"/>
                </a:solidFill>
                <a:cs typeface="Times New Roman" pitchFamily="18" charset="0"/>
              </a:rPr>
              <a:t>Фотограф</a:t>
            </a:r>
            <a:endParaRPr lang="en-US" altLang="en-US" sz="2000" b="1">
              <a:solidFill>
                <a:srgbClr val="C00000"/>
              </a:solidFill>
              <a:cs typeface="Times New Roman" pitchFamily="18" charset="0"/>
            </a:endParaRPr>
          </a:p>
          <a:p>
            <a:pPr>
              <a:defRPr/>
            </a:pPr>
            <a:r>
              <a:rPr lang="sr-Latn-CS" altLang="en-US" sz="200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Два ученика су провели дан са фотографом</a:t>
            </a:r>
            <a:r>
              <a:rPr lang="sr-Cyrl-RS" altLang="en-US" sz="200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.</a:t>
            </a:r>
            <a:endParaRPr lang="en-US" altLang="en-US" sz="2000">
              <a:solidFill>
                <a:schemeClr val="accent1">
                  <a:lumMod val="50000"/>
                </a:schemeClr>
              </a:solidFill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9388" y="3833813"/>
            <a:ext cx="4248150" cy="25558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defRPr/>
            </a:pPr>
            <a:r>
              <a:rPr lang="en-US" altLang="en-US" sz="2000" b="1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Видео</a:t>
            </a:r>
            <a:r>
              <a:rPr lang="sr-Cyrl-CS" altLang="en-US" sz="2000" b="1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 </a:t>
            </a:r>
            <a:r>
              <a:rPr lang="en-US" altLang="en-US" sz="2000" b="1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материјал</a:t>
            </a:r>
            <a:r>
              <a:rPr lang="sr-Cyrl-CS" altLang="en-US" sz="2000" b="1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 </a:t>
            </a:r>
            <a:r>
              <a:rPr lang="en-US" altLang="en-US" sz="2000" b="1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о</a:t>
            </a:r>
            <a:r>
              <a:rPr lang="sr-Cyrl-CS" altLang="en-US" sz="2000" b="1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 </a:t>
            </a:r>
            <a:r>
              <a:rPr lang="en-US" altLang="en-US" sz="2000" b="1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карактеристикама</a:t>
            </a:r>
            <a:r>
              <a:rPr lang="sr-Cyrl-CS" altLang="en-US" sz="2000" b="1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 </a:t>
            </a:r>
            <a:r>
              <a:rPr lang="sr-Cyrl-RS" altLang="en-US" sz="2000" b="1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ових</a:t>
            </a:r>
            <a:r>
              <a:rPr lang="sr-Cyrl-CS" altLang="en-US" sz="2000" b="1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 </a:t>
            </a:r>
            <a:r>
              <a:rPr lang="en-US" altLang="en-US" sz="2000" b="1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занимања</a:t>
            </a:r>
            <a:r>
              <a:rPr lang="sr-Cyrl-CS" altLang="en-US" sz="2000" b="1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 </a:t>
            </a:r>
            <a:r>
              <a:rPr lang="en-US" altLang="en-US" sz="2000" b="1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представљен</a:t>
            </a:r>
            <a:r>
              <a:rPr lang="sr-Cyrl-CS" altLang="en-US" sz="2000" b="1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 је </a:t>
            </a:r>
            <a:r>
              <a:rPr lang="en-US" altLang="en-US" sz="2000" b="1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у</a:t>
            </a:r>
            <a:r>
              <a:rPr lang="sr-Cyrl-CS" altLang="en-US" sz="2000" b="1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 </a:t>
            </a:r>
            <a:r>
              <a:rPr lang="en-US" altLang="en-US" sz="2000" b="1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оквиру Виртуелног</a:t>
            </a:r>
            <a:r>
              <a:rPr lang="sr-Cyrl-CS" altLang="en-US" sz="2000" b="1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 </a:t>
            </a:r>
            <a:r>
              <a:rPr lang="en-US" altLang="en-US" sz="2000" b="1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сајма</a:t>
            </a:r>
            <a:r>
              <a:rPr lang="sr-Cyrl-CS" altLang="en-US" sz="2000" b="1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 </a:t>
            </a:r>
            <a:r>
              <a:rPr lang="en-US" altLang="en-US" sz="2000" b="1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занимања </a:t>
            </a:r>
            <a:r>
              <a:rPr lang="sr-Cyrl-RS" altLang="en-US" sz="2000" b="1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 Београтске отворене школе </a:t>
            </a:r>
            <a:r>
              <a:rPr lang="en-US" altLang="en-US" sz="2000" b="1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који</a:t>
            </a:r>
            <a:r>
              <a:rPr lang="sr-Cyrl-CS" altLang="en-US" sz="2000" b="1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 се налази на следећој адреси: </a:t>
            </a:r>
            <a:r>
              <a:rPr lang="en-US" altLang="en-US" sz="2000" b="1">
                <a:solidFill>
                  <a:schemeClr val="tx2"/>
                </a:solidFill>
                <a:cs typeface="Times New Roman" pitchFamily="18" charset="0"/>
                <a:hlinkClick r:id="rId2"/>
              </a:rPr>
              <a:t>http</a:t>
            </a:r>
            <a:r>
              <a:rPr lang="sr-Cyrl-CS" altLang="en-US" sz="2000" b="1">
                <a:solidFill>
                  <a:schemeClr val="tx2"/>
                </a:solidFill>
                <a:cs typeface="Times New Roman" pitchFamily="18" charset="0"/>
                <a:hlinkClick r:id="rId2"/>
              </a:rPr>
              <a:t>://</a:t>
            </a:r>
            <a:r>
              <a:rPr lang="en-US" altLang="en-US" sz="2000" b="1">
                <a:solidFill>
                  <a:schemeClr val="tx2"/>
                </a:solidFill>
                <a:cs typeface="Times New Roman" pitchFamily="18" charset="0"/>
                <a:hlinkClick r:id="rId2"/>
              </a:rPr>
              <a:t>karijera</a:t>
            </a:r>
            <a:r>
              <a:rPr lang="sr-Cyrl-CS" altLang="en-US" sz="2000" b="1">
                <a:solidFill>
                  <a:schemeClr val="tx2"/>
                </a:solidFill>
                <a:cs typeface="Times New Roman" pitchFamily="18" charset="0"/>
                <a:hlinkClick r:id="rId2"/>
              </a:rPr>
              <a:t>.</a:t>
            </a:r>
            <a:r>
              <a:rPr lang="en-US" altLang="en-US" sz="2000" b="1">
                <a:solidFill>
                  <a:schemeClr val="tx2"/>
                </a:solidFill>
                <a:cs typeface="Times New Roman" pitchFamily="18" charset="0"/>
                <a:hlinkClick r:id="rId2"/>
              </a:rPr>
              <a:t>bos</a:t>
            </a:r>
            <a:r>
              <a:rPr lang="sr-Cyrl-CS" altLang="en-US" sz="2000" b="1">
                <a:solidFill>
                  <a:schemeClr val="tx2"/>
                </a:solidFill>
                <a:cs typeface="Times New Roman" pitchFamily="18" charset="0"/>
                <a:hlinkClick r:id="rId2"/>
              </a:rPr>
              <a:t>.</a:t>
            </a:r>
            <a:r>
              <a:rPr lang="en-US" altLang="en-US" sz="2000" b="1">
                <a:solidFill>
                  <a:schemeClr val="tx2"/>
                </a:solidFill>
                <a:cs typeface="Times New Roman" pitchFamily="18" charset="0"/>
                <a:hlinkClick r:id="rId2"/>
              </a:rPr>
              <a:t>rs</a:t>
            </a:r>
            <a:r>
              <a:rPr lang="sr-Cyrl-CS" altLang="en-US" sz="2000" b="1">
                <a:solidFill>
                  <a:schemeClr val="tx2"/>
                </a:solidFill>
                <a:cs typeface="Times New Roman" pitchFamily="18" charset="0"/>
                <a:hlinkClick r:id="rId2"/>
              </a:rPr>
              <a:t>/</a:t>
            </a:r>
            <a:r>
              <a:rPr lang="en-US" altLang="en-US" sz="2000" b="1">
                <a:solidFill>
                  <a:schemeClr val="tx2"/>
                </a:solidFill>
                <a:cs typeface="Times New Roman" pitchFamily="18" charset="0"/>
                <a:hlinkClick r:id="rId2"/>
              </a:rPr>
              <a:t>sajam</a:t>
            </a:r>
            <a:r>
              <a:rPr lang="sr-Cyrl-CS" altLang="en-US" sz="2000" b="1">
                <a:solidFill>
                  <a:schemeClr val="tx2"/>
                </a:solidFill>
                <a:cs typeface="Times New Roman" pitchFamily="18" charset="0"/>
                <a:hlinkClick r:id="rId2"/>
              </a:rPr>
              <a:t>/</a:t>
            </a:r>
            <a:r>
              <a:rPr lang="sr-Cyrl-CS" altLang="en-US" sz="2000" b="1">
                <a:solidFill>
                  <a:schemeClr val="tx2"/>
                </a:solidFill>
                <a:cs typeface="Times New Roman" pitchFamily="18" charset="0"/>
              </a:rPr>
              <a:t>.</a:t>
            </a:r>
            <a:endParaRPr lang="en-US" altLang="en-US" sz="2000" b="1">
              <a:solidFill>
                <a:schemeClr val="tx2"/>
              </a:solidFill>
            </a:endParaRPr>
          </a:p>
        </p:txBody>
      </p:sp>
      <p:pic>
        <p:nvPicPr>
          <p:cNvPr id="819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7013" y="4113213"/>
            <a:ext cx="3529012" cy="227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198" name="Rectangle 2"/>
          <p:cNvSpPr>
            <a:spLocks noChangeArrowheads="1"/>
          </p:cNvSpPr>
          <p:nvPr/>
        </p:nvSpPr>
        <p:spPr bwMode="auto">
          <a:xfrm>
            <a:off x="179388" y="0"/>
            <a:ext cx="8785225" cy="15700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sr-Cyrl-RS" altLang="en-US" sz="2400" b="1">
                <a:solidFill>
                  <a:srgbClr val="3C8C93"/>
                </a:solidFill>
              </a:rPr>
              <a:t>Учешће у пројекту </a:t>
            </a:r>
            <a:r>
              <a:rPr lang="en-US" altLang="en-US" sz="2400" b="1">
                <a:solidFill>
                  <a:srgbClr val="3C8C93"/>
                </a:solidFill>
              </a:rPr>
              <a:t>„Занимају ме занимања” у организацији Solidar Suisse/Swiss Labour Assistance (SLA)  -</a:t>
            </a:r>
            <a:r>
              <a:rPr lang="sr-Latn-CS" altLang="en-US" sz="2400" b="1">
                <a:solidFill>
                  <a:srgbClr val="3C8C93"/>
                </a:solidFill>
              </a:rPr>
              <a:t> Канцеларија у Србији</a:t>
            </a:r>
            <a:r>
              <a:rPr lang="en-US" altLang="en-US" sz="2400" b="1">
                <a:solidFill>
                  <a:srgbClr val="3C8C93"/>
                </a:solidFill>
              </a:rPr>
              <a:t> и Београдске отворене школе</a:t>
            </a:r>
            <a:endParaRPr lang="sr-Cyrl-RS" altLang="en-US" sz="2400" b="1">
              <a:solidFill>
                <a:srgbClr val="3C8C9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7061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950913" y="2371725"/>
            <a:ext cx="76438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cs typeface="Times New Roman" pitchFamily="18" charset="0"/>
                <a:hlinkClick r:id="rId2"/>
              </a:rPr>
              <a:t>http</a:t>
            </a:r>
            <a:r>
              <a:rPr lang="sr-Cyrl-CS" altLang="en-US" sz="2400">
                <a:cs typeface="Times New Roman" pitchFamily="18" charset="0"/>
                <a:hlinkClick r:id="rId2"/>
              </a:rPr>
              <a:t>://</a:t>
            </a:r>
            <a:r>
              <a:rPr lang="en-US" altLang="en-US" sz="2400">
                <a:cs typeface="Times New Roman" pitchFamily="18" charset="0"/>
                <a:hlinkClick r:id="rId2"/>
              </a:rPr>
              <a:t>karijera</a:t>
            </a:r>
            <a:r>
              <a:rPr lang="sr-Cyrl-CS" altLang="en-US" sz="2400">
                <a:cs typeface="Times New Roman" pitchFamily="18" charset="0"/>
                <a:hlinkClick r:id="rId2"/>
              </a:rPr>
              <a:t>.</a:t>
            </a:r>
            <a:r>
              <a:rPr lang="en-US" altLang="en-US" sz="2400">
                <a:cs typeface="Times New Roman" pitchFamily="18" charset="0"/>
                <a:hlinkClick r:id="rId2"/>
              </a:rPr>
              <a:t>bos</a:t>
            </a:r>
            <a:r>
              <a:rPr lang="sr-Cyrl-CS" altLang="en-US" sz="2400">
                <a:cs typeface="Times New Roman" pitchFamily="18" charset="0"/>
                <a:hlinkClick r:id="rId2"/>
              </a:rPr>
              <a:t>.</a:t>
            </a:r>
            <a:r>
              <a:rPr lang="en-US" altLang="en-US" sz="2400">
                <a:cs typeface="Times New Roman" pitchFamily="18" charset="0"/>
                <a:hlinkClick r:id="rId2"/>
              </a:rPr>
              <a:t>rs</a:t>
            </a:r>
            <a:r>
              <a:rPr lang="sr-Cyrl-CS" altLang="en-US" sz="2400">
                <a:cs typeface="Times New Roman" pitchFamily="18" charset="0"/>
                <a:hlinkClick r:id="rId2"/>
              </a:rPr>
              <a:t>/</a:t>
            </a:r>
            <a:r>
              <a:rPr lang="en-US" altLang="en-US" sz="2400">
                <a:cs typeface="Times New Roman" pitchFamily="18" charset="0"/>
                <a:hlinkClick r:id="rId2"/>
              </a:rPr>
              <a:t>sajam</a:t>
            </a:r>
            <a:r>
              <a:rPr lang="sr-Cyrl-CS" altLang="en-US" sz="2400">
                <a:cs typeface="Times New Roman" pitchFamily="18" charset="0"/>
                <a:hlinkClick r:id="rId2"/>
              </a:rPr>
              <a:t>/</a:t>
            </a:r>
            <a:r>
              <a:rPr lang="en-US" altLang="en-US" sz="2400">
                <a:cs typeface="Times New Roman" pitchFamily="18" charset="0"/>
                <a:hlinkClick r:id="rId2"/>
              </a:rPr>
              <a:t>zanimanja</a:t>
            </a:r>
            <a:r>
              <a:rPr lang="sr-Cyrl-CS" altLang="en-US" sz="2400">
                <a:cs typeface="Times New Roman" pitchFamily="18" charset="0"/>
                <a:hlinkClick r:id="rId2"/>
              </a:rPr>
              <a:t>/</a:t>
            </a:r>
            <a:r>
              <a:rPr lang="en-US" altLang="en-US" sz="2400">
                <a:cs typeface="Times New Roman" pitchFamily="18" charset="0"/>
                <a:hlinkClick r:id="rId2"/>
              </a:rPr>
              <a:t>show</a:t>
            </a:r>
            <a:r>
              <a:rPr lang="sr-Cyrl-CS" altLang="en-US" sz="2400">
                <a:cs typeface="Times New Roman" pitchFamily="18" charset="0"/>
                <a:hlinkClick r:id="rId2"/>
              </a:rPr>
              <a:t>/17</a:t>
            </a:r>
            <a:endParaRPr lang="sr-Cyrl-CS" altLang="en-US" sz="2400">
              <a:cs typeface="Times New Roman" pitchFamily="18" charset="0"/>
            </a:endParaRPr>
          </a:p>
        </p:txBody>
      </p:sp>
      <p:sp>
        <p:nvSpPr>
          <p:cNvPr id="9221" name="Rectangle 5"/>
          <p:cNvSpPr>
            <a:spLocks noChangeArrowheads="1"/>
          </p:cNvSpPr>
          <p:nvPr/>
        </p:nvSpPr>
        <p:spPr bwMode="auto">
          <a:xfrm>
            <a:off x="831850" y="5240338"/>
            <a:ext cx="66929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cs typeface="Times New Roman" pitchFamily="18" charset="0"/>
                <a:hlinkClick r:id="rId3"/>
              </a:rPr>
              <a:t>http</a:t>
            </a:r>
            <a:r>
              <a:rPr lang="sr-Cyrl-CS" altLang="en-US" sz="2400">
                <a:cs typeface="Times New Roman" pitchFamily="18" charset="0"/>
                <a:hlinkClick r:id="rId3"/>
              </a:rPr>
              <a:t>://</a:t>
            </a:r>
            <a:r>
              <a:rPr lang="en-US" altLang="en-US" sz="2400">
                <a:cs typeface="Times New Roman" pitchFamily="18" charset="0"/>
                <a:hlinkClick r:id="rId3"/>
              </a:rPr>
              <a:t>karijera</a:t>
            </a:r>
            <a:r>
              <a:rPr lang="sr-Cyrl-CS" altLang="en-US" sz="2400">
                <a:cs typeface="Times New Roman" pitchFamily="18" charset="0"/>
                <a:hlinkClick r:id="rId3"/>
              </a:rPr>
              <a:t>.</a:t>
            </a:r>
            <a:r>
              <a:rPr lang="en-US" altLang="en-US" sz="2400">
                <a:cs typeface="Times New Roman" pitchFamily="18" charset="0"/>
                <a:hlinkClick r:id="rId3"/>
              </a:rPr>
              <a:t>bos</a:t>
            </a:r>
            <a:r>
              <a:rPr lang="sr-Cyrl-CS" altLang="en-US" sz="2400">
                <a:cs typeface="Times New Roman" pitchFamily="18" charset="0"/>
                <a:hlinkClick r:id="rId3"/>
              </a:rPr>
              <a:t>.</a:t>
            </a:r>
            <a:r>
              <a:rPr lang="en-US" altLang="en-US" sz="2400">
                <a:cs typeface="Times New Roman" pitchFamily="18" charset="0"/>
                <a:hlinkClick r:id="rId3"/>
              </a:rPr>
              <a:t>rs</a:t>
            </a:r>
            <a:r>
              <a:rPr lang="sr-Cyrl-CS" altLang="en-US" sz="2400">
                <a:cs typeface="Times New Roman" pitchFamily="18" charset="0"/>
                <a:hlinkClick r:id="rId3"/>
              </a:rPr>
              <a:t>/</a:t>
            </a:r>
            <a:r>
              <a:rPr lang="en-US" altLang="en-US" sz="2400">
                <a:cs typeface="Times New Roman" pitchFamily="18" charset="0"/>
                <a:hlinkClick r:id="rId3"/>
              </a:rPr>
              <a:t>sajam</a:t>
            </a:r>
            <a:r>
              <a:rPr lang="sr-Cyrl-CS" altLang="en-US" sz="2400">
                <a:cs typeface="Times New Roman" pitchFamily="18" charset="0"/>
                <a:hlinkClick r:id="rId3"/>
              </a:rPr>
              <a:t>/</a:t>
            </a:r>
            <a:r>
              <a:rPr lang="en-US" altLang="en-US" sz="2400">
                <a:cs typeface="Times New Roman" pitchFamily="18" charset="0"/>
                <a:hlinkClick r:id="rId3"/>
              </a:rPr>
              <a:t>zanimanja</a:t>
            </a:r>
            <a:r>
              <a:rPr lang="sr-Cyrl-CS" altLang="en-US" sz="2400">
                <a:cs typeface="Times New Roman" pitchFamily="18" charset="0"/>
                <a:hlinkClick r:id="rId3"/>
              </a:rPr>
              <a:t>/</a:t>
            </a:r>
            <a:r>
              <a:rPr lang="en-US" altLang="en-US" sz="2400">
                <a:cs typeface="Times New Roman" pitchFamily="18" charset="0"/>
                <a:hlinkClick r:id="rId3"/>
              </a:rPr>
              <a:t>show</a:t>
            </a:r>
            <a:r>
              <a:rPr lang="sr-Cyrl-CS" altLang="en-US" sz="2400">
                <a:cs typeface="Times New Roman" pitchFamily="18" charset="0"/>
                <a:hlinkClick r:id="rId3"/>
              </a:rPr>
              <a:t>/18</a:t>
            </a:r>
            <a:endParaRPr lang="sr-Cyrl-CS" altLang="en-US" sz="2400">
              <a:cs typeface="Times New Roman" pitchFamily="18" charset="0"/>
            </a:endParaRPr>
          </a:p>
        </p:txBody>
      </p:sp>
      <p:sp>
        <p:nvSpPr>
          <p:cNvPr id="9224" name="Rectangle 9"/>
          <p:cNvSpPr>
            <a:spLocks noChangeArrowheads="1"/>
          </p:cNvSpPr>
          <p:nvPr/>
        </p:nvSpPr>
        <p:spPr bwMode="auto">
          <a:xfrm>
            <a:off x="3309938" y="0"/>
            <a:ext cx="25241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r-Latn-CS" altLang="en-US" sz="1800" b="1">
                <a:solidFill>
                  <a:srgbClr val="C00000"/>
                </a:solidFill>
                <a:cs typeface="Times New Roman" pitchFamily="18" charset="0"/>
              </a:rPr>
              <a:t>Дизајнер ентеријера</a:t>
            </a:r>
            <a:endParaRPr lang="en-US" altLang="en-US" sz="1800" b="1">
              <a:solidFill>
                <a:srgbClr val="C00000"/>
              </a:solidFill>
              <a:cs typeface="Times New Roman" pitchFamily="18" charset="0"/>
            </a:endParaRPr>
          </a:p>
        </p:txBody>
      </p:sp>
      <p:sp>
        <p:nvSpPr>
          <p:cNvPr id="9225" name="Rectangle 10"/>
          <p:cNvSpPr>
            <a:spLocks noChangeArrowheads="1"/>
          </p:cNvSpPr>
          <p:nvPr/>
        </p:nvSpPr>
        <p:spPr bwMode="auto">
          <a:xfrm>
            <a:off x="3868738" y="2817813"/>
            <a:ext cx="13366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r-Latn-CS" altLang="en-US" sz="1800" b="1">
                <a:solidFill>
                  <a:srgbClr val="C00000"/>
                </a:solidFill>
                <a:cs typeface="Times New Roman" pitchFamily="18" charset="0"/>
              </a:rPr>
              <a:t>Фотограф</a:t>
            </a:r>
            <a:endParaRPr lang="en-US" altLang="en-US" sz="1800"/>
          </a:p>
        </p:txBody>
      </p:sp>
      <p:pic>
        <p:nvPicPr>
          <p:cNvPr id="92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6438" y="6553200"/>
            <a:ext cx="81756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484" y="383332"/>
            <a:ext cx="7125075" cy="1988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849" y="3204730"/>
            <a:ext cx="7174683" cy="2035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65377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"/>
          <p:cNvSpPr>
            <a:spLocks noChangeArrowheads="1"/>
          </p:cNvSpPr>
          <p:nvPr/>
        </p:nvSpPr>
        <p:spPr bwMode="auto">
          <a:xfrm>
            <a:off x="323850" y="404813"/>
            <a:ext cx="8324850" cy="292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sr-Cyrl-RS" altLang="en-US" sz="2400" b="1" smtClean="0">
                <a:solidFill>
                  <a:schemeClr val="accent1">
                    <a:lumMod val="50000"/>
                  </a:schemeClr>
                </a:solidFill>
              </a:rPr>
              <a:t>Извори за презентације и припреме радионица</a:t>
            </a:r>
            <a:endParaRPr lang="sr-Cyrl-RS" altLang="en-US" sz="2400" b="1" smtClean="0">
              <a:solidFill>
                <a:schemeClr val="accent1">
                  <a:lumMod val="50000"/>
                </a:schemeClr>
              </a:solidFill>
              <a:hlinkClick r:id="rId2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US" altLang="en-US" sz="2000" smtClean="0">
              <a:hlinkClick r:id="rId2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sr-Cyrl-RS" altLang="en-US" sz="2000" smtClean="0"/>
              <a:t>Београдска отворена школа: </a:t>
            </a:r>
            <a:r>
              <a:rPr lang="en-US" altLang="en-US" sz="2000" smtClean="0">
                <a:hlinkClick r:id="rId3"/>
              </a:rPr>
              <a:t>http://www.bos.rs/cgcc/</a:t>
            </a:r>
            <a:endParaRPr lang="sr-Cyrl-RS" altLang="en-US" sz="2000" smtClean="0"/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sr-Cyrl-RS" altLang="en-US" sz="2000" smtClean="0"/>
              <a:t>Каријера БОШ: </a:t>
            </a:r>
            <a:r>
              <a:rPr lang="en-US" altLang="en-US" sz="2000" smtClean="0">
                <a:hlinkClick r:id="rId4"/>
              </a:rPr>
              <a:t>http://karijera.bos.rs/</a:t>
            </a:r>
            <a:endParaRPr lang="sr-Cyrl-RS" altLang="en-US" sz="2000" smtClean="0"/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sr-Cyrl-RS" altLang="en-US" sz="2000" smtClean="0"/>
              <a:t>Мингл, каријерно информисање</a:t>
            </a:r>
            <a:r>
              <a:rPr lang="sr-Cyrl-RS" altLang="en-US" sz="2000" smtClean="0">
                <a:hlinkClick r:id="rId2"/>
              </a:rPr>
              <a:t>: </a:t>
            </a:r>
            <a:r>
              <a:rPr lang="en-US" altLang="en-US" sz="2000" smtClean="0">
                <a:hlinkClick r:id="rId2"/>
              </a:rPr>
              <a:t>http://www.mingl.rs/karijerakademija/</a:t>
            </a:r>
            <a:endParaRPr lang="sr-Cyrl-RS" altLang="en-US" sz="2000" smtClean="0"/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sr-Cyrl-RS" altLang="en-US" sz="2000" smtClean="0"/>
              <a:t>Моја каријера</a:t>
            </a:r>
            <a:r>
              <a:rPr lang="sr-Cyrl-RS" altLang="en-US" sz="2000" smtClean="0">
                <a:hlinkClick r:id="rId5"/>
              </a:rPr>
              <a:t>:  </a:t>
            </a:r>
            <a:r>
              <a:rPr lang="en-US" altLang="en-US" sz="2000" smtClean="0">
                <a:hlinkClick r:id="rId5"/>
              </a:rPr>
              <a:t>http://www.mojakarijera.com/</a:t>
            </a:r>
            <a:endParaRPr lang="sr-Cyrl-RS" altLang="en-US" sz="2000" smtClean="0"/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sr-Cyrl-RS" sz="2000"/>
              <a:t>Национална служба за </a:t>
            </a:r>
            <a:r>
              <a:rPr lang="sr-Cyrl-RS" sz="2000" smtClean="0"/>
              <a:t>запошљавање:</a:t>
            </a:r>
            <a:r>
              <a:rPr lang="sr-Cyrl-RS" sz="2000" b="1" smtClean="0"/>
              <a:t> </a:t>
            </a:r>
            <a:r>
              <a:rPr lang="en-US" sz="2000" u="sng" smtClean="0">
                <a:hlinkClick r:id="rId6"/>
              </a:rPr>
              <a:t>www.nsz.gov.rs</a:t>
            </a:r>
            <a:endParaRPr lang="sr-Cyrl-RS" altLang="en-US" sz="2000" smtClean="0"/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US" altLang="en-US" sz="2000" smtClean="0"/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US" altLang="en-US" sz="2000" smtClean="0"/>
          </a:p>
        </p:txBody>
      </p:sp>
      <p:pic>
        <p:nvPicPr>
          <p:cNvPr id="10243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6438" y="6569075"/>
            <a:ext cx="81756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6438" y="6553200"/>
            <a:ext cx="81756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45" name="Rectangle 6"/>
          <p:cNvSpPr>
            <a:spLocks noChangeArrowheads="1"/>
          </p:cNvSpPr>
          <p:nvPr/>
        </p:nvSpPr>
        <p:spPr bwMode="auto">
          <a:xfrm>
            <a:off x="1619250" y="4257675"/>
            <a:ext cx="6062663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r-Cyrl-RS" altLang="en-US" sz="2000"/>
              <a:t>Гордана Петровић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r-Cyrl-RS" altLang="en-US" sz="2000"/>
              <a:t>Машинска техничка школа „14.октобар“ Краљево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000"/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00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206" y="5282406"/>
            <a:ext cx="608013" cy="598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91033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</TotalTime>
  <Words>273</Words>
  <Application>Microsoft Office PowerPoint</Application>
  <PresentationFormat>On-screen Show (4:3)</PresentationFormat>
  <Paragraphs>42</Paragraphs>
  <Slides>9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Office Theme</vt:lpstr>
      <vt:lpstr>Microsoft PowerPoint 97-2003 Presentation</vt:lpstr>
      <vt:lpstr>Document</vt:lpstr>
      <vt:lpstr>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Ми у посетама и као домаћини</vt:lpstr>
      <vt:lpstr>Организовали смо две једнодневне посете послодавцима, које су имале за циљ да се ученици упознају са природом  тих занимања.</vt:lpstr>
      <vt:lpstr>PowerPoint Presentation</vt:lpstr>
      <vt:lpstr>PowerPoint Presentation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Goca</dc:creator>
  <cp:lastModifiedBy>Goca</cp:lastModifiedBy>
  <cp:revision>32</cp:revision>
  <dcterms:created xsi:type="dcterms:W3CDTF">2014-10-13T21:44:05Z</dcterms:created>
  <dcterms:modified xsi:type="dcterms:W3CDTF">2014-10-13T23:19:45Z</dcterms:modified>
</cp:coreProperties>
</file>